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1" r:id="rId2"/>
    <p:sldId id="256" r:id="rId3"/>
    <p:sldId id="299" r:id="rId4"/>
    <p:sldId id="297" r:id="rId5"/>
    <p:sldId id="295" r:id="rId6"/>
    <p:sldId id="298" r:id="rId7"/>
    <p:sldId id="291" r:id="rId8"/>
    <p:sldId id="303" r:id="rId9"/>
    <p:sldId id="304" r:id="rId10"/>
    <p:sldId id="275" r:id="rId11"/>
    <p:sldId id="262" r:id="rId12"/>
    <p:sldId id="290" r:id="rId13"/>
    <p:sldId id="282" r:id="rId14"/>
    <p:sldId id="305" r:id="rId15"/>
    <p:sldId id="306" r:id="rId16"/>
    <p:sldId id="293" r:id="rId1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3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CD"/>
    <a:srgbClr val="0066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Средний стиль 3 - 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60"/>
      </p:cViewPr>
      <p:guideLst>
        <p:guide orient="horz" pos="383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7789D-BAA4-44F8-A057-19893ED9FB12}" type="datetimeFigureOut">
              <a:rPr lang="ru-RU" smtClean="0"/>
              <a:pPr/>
              <a:t>02.11.2021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4B976-D7F6-49BC-B129-19B21D165C5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0281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4B976-D7F6-49BC-B129-19B21D165C50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3665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02.11.2021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02.11.2021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Касымбек\inf7rlass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" y="-24"/>
            <a:ext cx="9144032" cy="693102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357554" y="1000108"/>
            <a:ext cx="2571768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6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60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Тема:</a:t>
            </a:r>
            <a:r>
              <a:rPr lang="ru-RU" sz="60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sz="54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6477" y="2049370"/>
            <a:ext cx="7331046" cy="230832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y-KG" sz="4800" b="1" dirty="0" smtClean="0">
                <a:solidFill>
                  <a:srgbClr val="0303CD"/>
                </a:solidFill>
                <a:latin typeface="Arial" pitchFamily="34" charset="0"/>
                <a:cs typeface="Arial" pitchFamily="34" charset="0"/>
              </a:rPr>
              <a:t>Компьютердин </a:t>
            </a:r>
            <a:r>
              <a:rPr lang="ky-KG" sz="4800" b="1" dirty="0" smtClean="0">
                <a:solidFill>
                  <a:srgbClr val="0303CD"/>
                </a:solidFill>
                <a:latin typeface="Arial" pitchFamily="34" charset="0"/>
                <a:cs typeface="Arial" pitchFamily="34" charset="0"/>
              </a:rPr>
              <a:t>түзүлүшү жана интерфейси.</a:t>
            </a:r>
            <a:endParaRPr lang="ky-KG" sz="4800" b="1" dirty="0" smtClean="0">
              <a:solidFill>
                <a:srgbClr val="0303CD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42910" y="260350"/>
            <a:ext cx="7858180" cy="57150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400" dirty="0" smtClean="0">
                <a:solidFill>
                  <a:srgbClr val="0303CD"/>
                </a:solidFill>
                <a:latin typeface="Arial" pitchFamily="34" charset="0"/>
                <a:cs typeface="Arial" pitchFamily="34" charset="0"/>
              </a:rPr>
              <a:t>Компьютердин архитектурасы</a:t>
            </a:r>
            <a:endParaRPr lang="ru-RU" sz="2400" dirty="0">
              <a:solidFill>
                <a:srgbClr val="0303CD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 descr="C:\internet\iconsssait\icon\304_icons\PNG\Komp\K00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4678" y="4279835"/>
            <a:ext cx="2571768" cy="22530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Касымбек\inf7rlass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" y="0"/>
            <a:ext cx="9144032" cy="6931026"/>
          </a:xfrm>
          <a:prstGeom prst="rect">
            <a:avLst/>
          </a:prstGeom>
          <a:noFill/>
        </p:spPr>
      </p:pic>
      <p:sp>
        <p:nvSpPr>
          <p:cNvPr id="10" name="Прямоугольник с двумя скругленными соседними углами 9"/>
          <p:cNvSpPr/>
          <p:nvPr/>
        </p:nvSpPr>
        <p:spPr>
          <a:xfrm>
            <a:off x="357158" y="247628"/>
            <a:ext cx="8501122" cy="742117"/>
          </a:xfrm>
          <a:prstGeom prst="round2Same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y-KG" sz="40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Системалык биримдик (блок)</a:t>
            </a:r>
            <a:endParaRPr lang="ru-RU" sz="4000" b="1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C:\pictures\картинки2\komputer\monitor\0_5866_mid2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071546"/>
            <a:ext cx="2428892" cy="52691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1" name="Picture 3" descr="C:\pictures\картинки2\komputer\monitor\149.jpg"/>
          <p:cNvPicPr>
            <a:picLocks noChangeAspect="1" noChangeArrowheads="1"/>
          </p:cNvPicPr>
          <p:nvPr/>
        </p:nvPicPr>
        <p:blipFill>
          <a:blip r:embed="rId4"/>
          <a:srcRect r="55902"/>
          <a:stretch>
            <a:fillRect/>
          </a:stretch>
        </p:blipFill>
        <p:spPr bwMode="auto">
          <a:xfrm>
            <a:off x="6786578" y="1142984"/>
            <a:ext cx="2003436" cy="507209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8" name="Прямоугольник 7"/>
          <p:cNvSpPr/>
          <p:nvPr/>
        </p:nvSpPr>
        <p:spPr>
          <a:xfrm>
            <a:off x="6143636" y="5357826"/>
            <a:ext cx="357190" cy="42862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3" name="Picture 5" descr="C:\pictures\картинки2\komputer\monitor\xoxide_1921_92140015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00364" y="1142984"/>
            <a:ext cx="3500462" cy="3500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Касымбек\inf7rlass\Backup_of_Backup_of_к у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2" y="-24"/>
            <a:ext cx="9144032" cy="6931026"/>
          </a:xfrm>
          <a:prstGeom prst="rect">
            <a:avLst/>
          </a:prstGeom>
          <a:noFill/>
        </p:spPr>
      </p:pic>
      <p:pic>
        <p:nvPicPr>
          <p:cNvPr id="3076" name="Picture 4" descr="C:\pictures\картинки2\komputer\monitor\r491988_52383.jpg"/>
          <p:cNvPicPr>
            <a:picLocks noChangeAspect="1" noChangeArrowheads="1"/>
          </p:cNvPicPr>
          <p:nvPr/>
        </p:nvPicPr>
        <p:blipFill>
          <a:blip r:embed="rId4"/>
          <a:srcRect b="4517"/>
          <a:stretch>
            <a:fillRect/>
          </a:stretch>
        </p:blipFill>
        <p:spPr bwMode="auto">
          <a:xfrm>
            <a:off x="214283" y="1214422"/>
            <a:ext cx="3409018" cy="4857784"/>
          </a:xfrm>
          <a:prstGeom prst="rect">
            <a:avLst/>
          </a:prstGeom>
          <a:noFill/>
        </p:spPr>
      </p:pic>
      <p:sp>
        <p:nvSpPr>
          <p:cNvPr id="31" name="Прямоугольник с двумя скругленными соседними углами 30"/>
          <p:cNvSpPr/>
          <p:nvPr/>
        </p:nvSpPr>
        <p:spPr>
          <a:xfrm>
            <a:off x="1071538" y="247628"/>
            <a:ext cx="6929486" cy="742117"/>
          </a:xfrm>
          <a:prstGeom prst="round2Same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y-KG" sz="40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СБ </a:t>
            </a:r>
            <a:r>
              <a:rPr lang="ky-KG" sz="4000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тин</a:t>
            </a:r>
            <a:r>
              <a:rPr lang="ky-KG" sz="40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алдыңкы панели</a:t>
            </a:r>
            <a:endParaRPr lang="ru-RU" sz="4000" b="1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64989" y="2071678"/>
            <a:ext cx="4049185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Arial" pitchFamily="34" charset="0"/>
                <a:cs typeface="Arial" pitchFamily="34" charset="0"/>
              </a:rPr>
              <a:t>DVD,CD ROM,RW</a:t>
            </a:r>
            <a:endParaRPr lang="ky-KG" sz="3600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ky-KG" sz="3600" dirty="0" smtClean="0">
                <a:latin typeface="Arial" pitchFamily="34" charset="0"/>
                <a:cs typeface="Arial" pitchFamily="34" charset="0"/>
              </a:rPr>
              <a:t>Диск өткөргүч</a:t>
            </a:r>
            <a:r>
              <a:rPr lang="en-US" sz="3600" dirty="0" smtClean="0">
                <a:latin typeface="Arial" pitchFamily="34" charset="0"/>
                <a:cs typeface="Arial" pitchFamily="34" charset="0"/>
              </a:rPr>
              <a:t> </a:t>
            </a:r>
            <a:endParaRPr lang="ru-RU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64988" y="1285860"/>
            <a:ext cx="406459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 pitchFamily="34" charset="0"/>
                <a:cs typeface="Arial" pitchFamily="34" charset="0"/>
              </a:rPr>
              <a:t>USB </a:t>
            </a:r>
            <a:r>
              <a:rPr lang="ky-KG" sz="3600" dirty="0" smtClean="0">
                <a:latin typeface="Arial" pitchFamily="34" charset="0"/>
                <a:cs typeface="Arial" pitchFamily="34" charset="0"/>
              </a:rPr>
              <a:t>порттор</a:t>
            </a:r>
            <a:endParaRPr lang="ru-RU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64988" y="3500438"/>
            <a:ext cx="4064597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y-KG" sz="3600" dirty="0" smtClean="0">
                <a:latin typeface="Arial" pitchFamily="34" charset="0"/>
                <a:cs typeface="Arial" pitchFamily="34" charset="0"/>
              </a:rPr>
              <a:t>Жандыруучу</a:t>
            </a:r>
          </a:p>
          <a:p>
            <a:pPr algn="ctr"/>
            <a:r>
              <a:rPr lang="ky-KG" sz="3600" dirty="0" smtClean="0">
                <a:latin typeface="Arial" pitchFamily="34" charset="0"/>
                <a:cs typeface="Arial" pitchFamily="34" charset="0"/>
              </a:rPr>
              <a:t>баскыч</a:t>
            </a:r>
            <a:endParaRPr lang="ru-RU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36427" y="5000636"/>
            <a:ext cx="4944239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y-KG" sz="3600" dirty="0" smtClean="0">
                <a:latin typeface="Arial" pitchFamily="34" charset="0"/>
                <a:cs typeface="Arial" pitchFamily="34" charset="0"/>
              </a:rPr>
              <a:t>Кайра жандыруучу</a:t>
            </a:r>
          </a:p>
          <a:p>
            <a:pPr algn="ctr"/>
            <a:r>
              <a:rPr lang="ky-KG" sz="3600" dirty="0" smtClean="0">
                <a:latin typeface="Arial" pitchFamily="34" charset="0"/>
                <a:cs typeface="Arial" pitchFamily="34" charset="0"/>
              </a:rPr>
              <a:t>баскыч (</a:t>
            </a:r>
            <a:r>
              <a:rPr lang="ky-KG" sz="3600" dirty="0" err="1" smtClean="0">
                <a:latin typeface="Arial" pitchFamily="34" charset="0"/>
                <a:cs typeface="Arial" pitchFamily="34" charset="0"/>
              </a:rPr>
              <a:t>перезагрузка</a:t>
            </a:r>
            <a:r>
              <a:rPr lang="ky-KG" sz="3600" dirty="0" smtClean="0">
                <a:latin typeface="Arial" pitchFamily="34" charset="0"/>
                <a:cs typeface="Arial" pitchFamily="34" charset="0"/>
              </a:rPr>
              <a:t>)</a:t>
            </a:r>
            <a:endParaRPr lang="ru-RU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Стрелка влево 11"/>
          <p:cNvSpPr/>
          <p:nvPr/>
        </p:nvSpPr>
        <p:spPr>
          <a:xfrm>
            <a:off x="3214678" y="1571612"/>
            <a:ext cx="642942" cy="214314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лево 12"/>
          <p:cNvSpPr/>
          <p:nvPr/>
        </p:nvSpPr>
        <p:spPr>
          <a:xfrm rot="1034428">
            <a:off x="3157861" y="2177759"/>
            <a:ext cx="748656" cy="216465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лево 14"/>
          <p:cNvSpPr/>
          <p:nvPr/>
        </p:nvSpPr>
        <p:spPr>
          <a:xfrm rot="1797645">
            <a:off x="2535560" y="5409312"/>
            <a:ext cx="1439365" cy="331909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лево 17"/>
          <p:cNvSpPr/>
          <p:nvPr/>
        </p:nvSpPr>
        <p:spPr>
          <a:xfrm rot="19285543">
            <a:off x="2945198" y="4291833"/>
            <a:ext cx="1030547" cy="274598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Касымбек\inf7rlass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32" cy="6931026"/>
          </a:xfrm>
          <a:prstGeom prst="rect">
            <a:avLst/>
          </a:prstGeom>
          <a:noFill/>
        </p:spPr>
      </p:pic>
      <p:sp>
        <p:nvSpPr>
          <p:cNvPr id="24" name="Прямоугольник с двумя скругленными противолежащими углами 23"/>
          <p:cNvSpPr/>
          <p:nvPr/>
        </p:nvSpPr>
        <p:spPr>
          <a:xfrm>
            <a:off x="642910" y="285728"/>
            <a:ext cx="7572428" cy="714380"/>
          </a:xfrm>
          <a:prstGeom prst="round2Diag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36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СБ дин арткы панели</a:t>
            </a:r>
            <a:endParaRPr lang="ru-RU" sz="3600" b="1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3" descr="C:\pictures\картинки2\komputer\monitor\0_8c32c_b554b484_X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3020" y="1576374"/>
            <a:ext cx="1928826" cy="428628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14282" y="1142984"/>
            <a:ext cx="3571900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y-KG" sz="3600" dirty="0" smtClean="0">
                <a:latin typeface="Arial" pitchFamily="34" charset="0"/>
                <a:cs typeface="Arial" pitchFamily="34" charset="0"/>
              </a:rPr>
              <a:t>Ток булагын</a:t>
            </a:r>
          </a:p>
          <a:p>
            <a:pPr algn="ctr"/>
            <a:r>
              <a:rPr lang="ky-KG" sz="3600" dirty="0" smtClean="0">
                <a:latin typeface="Arial" pitchFamily="34" charset="0"/>
                <a:cs typeface="Arial" pitchFamily="34" charset="0"/>
              </a:rPr>
              <a:t>туташтыргыч</a:t>
            </a:r>
          </a:p>
          <a:p>
            <a:pPr algn="ctr"/>
            <a:r>
              <a:rPr lang="ky-KG" sz="3600" dirty="0" smtClean="0">
                <a:latin typeface="Arial" pitchFamily="34" charset="0"/>
                <a:cs typeface="Arial" pitchFamily="34" charset="0"/>
              </a:rPr>
              <a:t>биримдик</a:t>
            </a:r>
            <a:endParaRPr lang="ru-RU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4282" y="2857496"/>
            <a:ext cx="3571900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y-KG" sz="3600" dirty="0" smtClean="0">
                <a:latin typeface="Arial" pitchFamily="34" charset="0"/>
                <a:cs typeface="Arial" pitchFamily="34" charset="0"/>
              </a:rPr>
              <a:t>Клавиатура </a:t>
            </a:r>
            <a:r>
              <a:rPr lang="ky-KG" sz="3600" dirty="0" err="1" smtClean="0">
                <a:latin typeface="Arial" pitchFamily="34" charset="0"/>
                <a:cs typeface="Arial" pitchFamily="34" charset="0"/>
              </a:rPr>
              <a:t>ж-а</a:t>
            </a:r>
            <a:endParaRPr lang="ky-KG" sz="3600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ky-KG" sz="3600" dirty="0" smtClean="0">
                <a:latin typeface="Arial" pitchFamily="34" charset="0"/>
                <a:cs typeface="Arial" pitchFamily="34" charset="0"/>
              </a:rPr>
              <a:t>эл. чычканын </a:t>
            </a:r>
          </a:p>
          <a:p>
            <a:pPr algn="ctr"/>
            <a:r>
              <a:rPr lang="ky-KG" sz="3600" dirty="0" smtClean="0">
                <a:latin typeface="Arial" pitchFamily="34" charset="0"/>
                <a:cs typeface="Arial" pitchFamily="34" charset="0"/>
              </a:rPr>
              <a:t>туташтыргыч</a:t>
            </a:r>
            <a:endParaRPr lang="ru-RU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29322" y="1142984"/>
            <a:ext cx="3000397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y-KG" sz="3600" dirty="0" smtClean="0">
                <a:latin typeface="Arial" pitchFamily="34" charset="0"/>
                <a:cs typeface="Arial" pitchFamily="34" charset="0"/>
              </a:rPr>
              <a:t>Принтерди </a:t>
            </a:r>
          </a:p>
          <a:p>
            <a:pPr algn="ctr"/>
            <a:r>
              <a:rPr lang="ky-KG" sz="3600" dirty="0" smtClean="0">
                <a:latin typeface="Arial" pitchFamily="34" charset="0"/>
                <a:cs typeface="Arial" pitchFamily="34" charset="0"/>
              </a:rPr>
              <a:t>туташтыргыч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29322" y="2643182"/>
            <a:ext cx="3005951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y-KG" sz="3600" dirty="0" smtClean="0">
                <a:latin typeface="Arial" pitchFamily="34" charset="0"/>
                <a:cs typeface="Arial" pitchFamily="34" charset="0"/>
              </a:rPr>
              <a:t>Мониторду </a:t>
            </a:r>
          </a:p>
          <a:p>
            <a:pPr algn="ctr"/>
            <a:r>
              <a:rPr lang="ky-KG" sz="3600" dirty="0" smtClean="0">
                <a:latin typeface="Arial" pitchFamily="34" charset="0"/>
                <a:cs typeface="Arial" pitchFamily="34" charset="0"/>
              </a:rPr>
              <a:t>туташтыргыч</a:t>
            </a:r>
            <a:endParaRPr lang="ru-RU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29322" y="4143380"/>
            <a:ext cx="294574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 pitchFamily="34" charset="0"/>
                <a:cs typeface="Arial" pitchFamily="34" charset="0"/>
              </a:rPr>
              <a:t>USB </a:t>
            </a:r>
            <a:r>
              <a:rPr lang="ky-KG" sz="3600" dirty="0" smtClean="0">
                <a:latin typeface="Arial" pitchFamily="34" charset="0"/>
                <a:cs typeface="Arial" pitchFamily="34" charset="0"/>
              </a:rPr>
              <a:t>порттор</a:t>
            </a:r>
            <a:endParaRPr lang="ru-RU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29322" y="5072074"/>
            <a:ext cx="300039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y-KG" sz="3600" dirty="0" err="1" smtClean="0">
                <a:latin typeface="Arial" pitchFamily="34" charset="0"/>
                <a:cs typeface="Arial" pitchFamily="34" charset="0"/>
              </a:rPr>
              <a:t>Видеотактай</a:t>
            </a:r>
            <a:endParaRPr lang="ky-KG" sz="3600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ky-KG" sz="36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ky-KG" sz="3600" dirty="0" err="1" smtClean="0">
                <a:latin typeface="Arial" pitchFamily="34" charset="0"/>
                <a:cs typeface="Arial" pitchFamily="34" charset="0"/>
              </a:rPr>
              <a:t>Видеокарта</a:t>
            </a:r>
            <a:r>
              <a:rPr lang="ky-KG" sz="3600" dirty="0" smtClean="0">
                <a:latin typeface="Arial" pitchFamily="34" charset="0"/>
                <a:cs typeface="Arial" pitchFamily="34" charset="0"/>
              </a:rPr>
              <a:t>)</a:t>
            </a:r>
            <a:endParaRPr lang="ru-RU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4282" y="4643446"/>
            <a:ext cx="3571900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y-KG" sz="3600" dirty="0" smtClean="0">
                <a:latin typeface="Arial" pitchFamily="34" charset="0"/>
                <a:cs typeface="Arial" pitchFamily="34" charset="0"/>
              </a:rPr>
              <a:t>Үн колонкаларын туташтыргыч</a:t>
            </a:r>
            <a:endParaRPr lang="ru-RU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Стрелка вправо 19"/>
          <p:cNvSpPr/>
          <p:nvPr/>
        </p:nvSpPr>
        <p:spPr>
          <a:xfrm>
            <a:off x="3786182" y="1928802"/>
            <a:ext cx="357190" cy="21431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>
            <a:off x="3786182" y="3143248"/>
            <a:ext cx="357190" cy="21431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трелка вправо 21"/>
          <p:cNvSpPr/>
          <p:nvPr/>
        </p:nvSpPr>
        <p:spPr>
          <a:xfrm>
            <a:off x="3786182" y="5143512"/>
            <a:ext cx="357190" cy="21431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право 22"/>
          <p:cNvSpPr/>
          <p:nvPr/>
        </p:nvSpPr>
        <p:spPr>
          <a:xfrm rot="10800000">
            <a:off x="5143504" y="5429264"/>
            <a:ext cx="857256" cy="28575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трелка вправо 24"/>
          <p:cNvSpPr/>
          <p:nvPr/>
        </p:nvSpPr>
        <p:spPr>
          <a:xfrm rot="10271521">
            <a:off x="4442156" y="4399429"/>
            <a:ext cx="1500198" cy="28575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трелка вправо 27"/>
          <p:cNvSpPr/>
          <p:nvPr/>
        </p:nvSpPr>
        <p:spPr>
          <a:xfrm rot="9548366">
            <a:off x="4173866" y="3675756"/>
            <a:ext cx="1840937" cy="29230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Стрелка вправо 30"/>
          <p:cNvSpPr/>
          <p:nvPr/>
        </p:nvSpPr>
        <p:spPr>
          <a:xfrm rot="8084797">
            <a:off x="4167084" y="2806181"/>
            <a:ext cx="2027652" cy="30840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3857620" y="5786454"/>
            <a:ext cx="20575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порттор</a:t>
            </a:r>
            <a:endParaRPr lang="ru-RU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8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Касымбек\inf7rlass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" y="0"/>
            <a:ext cx="9144032" cy="6931026"/>
          </a:xfrm>
          <a:prstGeom prst="rect">
            <a:avLst/>
          </a:prstGeom>
          <a:noFill/>
        </p:spPr>
      </p:pic>
      <p:pic>
        <p:nvPicPr>
          <p:cNvPr id="4100" name="Picture 4" descr="C:\pictures\картинки2\komputer\monitor\SGC-6000-KKN1-GP-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8926" y="2071678"/>
            <a:ext cx="3143272" cy="2687726"/>
          </a:xfrm>
          <a:prstGeom prst="rect">
            <a:avLst/>
          </a:prstGeom>
          <a:noFill/>
        </p:spPr>
      </p:pic>
      <p:pic>
        <p:nvPicPr>
          <p:cNvPr id="4099" name="Picture 3" descr="C:\pictures\картинки2\komputer\monitor\172100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29058" y="1928802"/>
            <a:ext cx="2143140" cy="2878077"/>
          </a:xfrm>
          <a:prstGeom prst="rect">
            <a:avLst/>
          </a:prstGeom>
          <a:noFill/>
        </p:spPr>
      </p:pic>
      <p:pic>
        <p:nvPicPr>
          <p:cNvPr id="4105" name="Picture 9" descr="C:\pictures\картинки2\processor\dvd\ecnhjq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29388" y="2285992"/>
            <a:ext cx="2151494" cy="1500198"/>
          </a:xfrm>
          <a:prstGeom prst="rect">
            <a:avLst/>
          </a:prstGeom>
          <a:noFill/>
        </p:spPr>
      </p:pic>
      <p:pic>
        <p:nvPicPr>
          <p:cNvPr id="4106" name="Picture 10" descr="C:\pictures\картинки2\processor\blokcPinfbit\8b816893b9ad83e72c019ecb70c70009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72198" y="260350"/>
            <a:ext cx="2319344" cy="2301365"/>
          </a:xfrm>
          <a:prstGeom prst="rect">
            <a:avLst/>
          </a:prstGeom>
          <a:noFill/>
        </p:spPr>
      </p:pic>
      <p:pic>
        <p:nvPicPr>
          <p:cNvPr id="4107" name="Picture 11" descr="C:\pictures\картинки2\processor\harddisk\57615_800x600_b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86578" y="4500570"/>
            <a:ext cx="2071702" cy="1852522"/>
          </a:xfrm>
          <a:prstGeom prst="rect">
            <a:avLst/>
          </a:prstGeom>
          <a:noFill/>
        </p:spPr>
      </p:pic>
      <p:pic>
        <p:nvPicPr>
          <p:cNvPr id="4108" name="Picture 12" descr="C:\pictures\картинки2\processor\951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1784054"/>
            <a:ext cx="3071802" cy="311276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428728" y="260350"/>
            <a:ext cx="4786346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y-KG" sz="3600" dirty="0" smtClean="0">
                <a:latin typeface="Arial" pitchFamily="34" charset="0"/>
                <a:cs typeface="Arial" pitchFamily="34" charset="0"/>
              </a:rPr>
              <a:t>Ток азыктандыруучу биримдик</a:t>
            </a:r>
            <a:endParaRPr lang="ru-RU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72198" y="3643314"/>
            <a:ext cx="2857520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pitchFamily="34" charset="0"/>
                <a:cs typeface="Arial" pitchFamily="34" charset="0"/>
              </a:rPr>
              <a:t>DVD RW</a:t>
            </a:r>
            <a:r>
              <a:rPr lang="ky-KG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ky-KG" sz="3200" dirty="0" smtClean="0">
                <a:latin typeface="Arial" pitchFamily="34" charset="0"/>
                <a:cs typeface="Arial" pitchFamily="34" charset="0"/>
              </a:rPr>
              <a:t>ДӨ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)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86248" y="4929198"/>
            <a:ext cx="2571768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y-KG" sz="3600" dirty="0" smtClean="0">
                <a:latin typeface="Arial" pitchFamily="34" charset="0"/>
                <a:cs typeface="Arial" pitchFamily="34" charset="0"/>
              </a:rPr>
              <a:t>Катуу диск</a:t>
            </a:r>
            <a:endParaRPr lang="ru-RU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7158" y="4929198"/>
            <a:ext cx="307183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y-KG" sz="3600" dirty="0" smtClean="0">
                <a:latin typeface="Arial" pitchFamily="34" charset="0"/>
                <a:cs typeface="Arial" pitchFamily="34" charset="0"/>
              </a:rPr>
              <a:t>Энелик </a:t>
            </a:r>
            <a:r>
              <a:rPr lang="ky-KG" sz="3600" dirty="0" err="1" smtClean="0">
                <a:latin typeface="Arial" pitchFamily="34" charset="0"/>
                <a:cs typeface="Arial" pitchFamily="34" charset="0"/>
              </a:rPr>
              <a:t>плата</a:t>
            </a:r>
            <a:endParaRPr lang="ru-RU" sz="3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0.33333 L 1.38889E-6 -3.7037E-7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-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458 -0.00532 L 0.01788 0.00532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854 -0.25208 L -1.66667E-6 -3.33333E-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1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-3.33333E-6 L 5.55556E-7 -3.33333E-6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Касымбек\inf7rlass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" y="0"/>
            <a:ext cx="9144032" cy="6931026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2857488" y="5715016"/>
            <a:ext cx="307183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y-KG" sz="3600" dirty="0" smtClean="0">
                <a:latin typeface="Arial" pitchFamily="34" charset="0"/>
                <a:cs typeface="Arial" pitchFamily="34" charset="0"/>
              </a:rPr>
              <a:t>Энелик </a:t>
            </a:r>
            <a:r>
              <a:rPr lang="ky-KG" sz="3600" dirty="0" err="1" smtClean="0">
                <a:latin typeface="Arial" pitchFamily="34" charset="0"/>
                <a:cs typeface="Arial" pitchFamily="34" charset="0"/>
              </a:rPr>
              <a:t>плата</a:t>
            </a:r>
            <a:endParaRPr lang="ru-RU" sz="3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12" descr="C:\pictures\картинки2\processor\95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8861" y="2043103"/>
            <a:ext cx="3835092" cy="388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C:\pictures\картинки2\processor\Intel_Core2Duo_E8400_3_00GHz_Wolfdale_S775_Tray_6895_645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910" y="785794"/>
            <a:ext cx="1785950" cy="17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3" name="Picture 3" descr="C:\pictures\картинки2\processor\kuler\12065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5786" y="3143248"/>
            <a:ext cx="1596799" cy="1857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4" name="Picture 4" descr="C:\pictures\картинки2\processor\operativka\1 (1)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00826" y="260350"/>
            <a:ext cx="2170268" cy="2000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5" name="Picture 5" descr="C:\pictures\картинки2\processor\vidkarta\sapphire_hd3650512mddr3_52915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33100" y="260350"/>
            <a:ext cx="2277799" cy="1571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6" name="Picture 6" descr="C:\pictures\картинки2\processor\audiokarta\1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72264" y="3143248"/>
            <a:ext cx="2288631" cy="2128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357158" y="5072074"/>
            <a:ext cx="1928826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y-KG" sz="3200" dirty="0" err="1" smtClean="0">
                <a:latin typeface="Arial" pitchFamily="34" charset="0"/>
                <a:cs typeface="Arial" pitchFamily="34" charset="0"/>
              </a:rPr>
              <a:t>Кулер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00826" y="5214950"/>
            <a:ext cx="2386744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y-KG" sz="3200" dirty="0" err="1" smtClean="0">
                <a:latin typeface="Arial" pitchFamily="34" charset="0"/>
                <a:cs typeface="Arial" pitchFamily="34" charset="0"/>
              </a:rPr>
              <a:t>Аудиокарта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86446" y="2214554"/>
            <a:ext cx="3208699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y-KG" sz="3200" dirty="0" smtClean="0">
                <a:latin typeface="Arial" pitchFamily="34" charset="0"/>
                <a:cs typeface="Arial" pitchFamily="34" charset="0"/>
              </a:rPr>
              <a:t>Оперативдүү эс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8596" y="2428868"/>
            <a:ext cx="2263761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y-KG" sz="3200" dirty="0" err="1" smtClean="0">
                <a:latin typeface="Arial" pitchFamily="34" charset="0"/>
                <a:cs typeface="Arial" pitchFamily="34" charset="0"/>
              </a:rPr>
              <a:t>Процессор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58270" y="1643050"/>
            <a:ext cx="2427459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y-KG" sz="3200" dirty="0" err="1" smtClean="0">
                <a:latin typeface="Arial" pitchFamily="34" charset="0"/>
                <a:cs typeface="Arial" pitchFamily="34" charset="0"/>
              </a:rPr>
              <a:t>Видеокарта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Прямая со стрелкой 25"/>
          <p:cNvCxnSpPr/>
          <p:nvPr/>
        </p:nvCxnSpPr>
        <p:spPr>
          <a:xfrm rot="5400000" flipH="1" flipV="1">
            <a:off x="2214546" y="3571876"/>
            <a:ext cx="1857388" cy="17145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Овал 26"/>
          <p:cNvSpPr/>
          <p:nvPr/>
        </p:nvSpPr>
        <p:spPr>
          <a:xfrm>
            <a:off x="3929058" y="2643182"/>
            <a:ext cx="857256" cy="928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Прямая со стрелкой 27"/>
          <p:cNvCxnSpPr>
            <a:endCxn id="30" idx="0"/>
          </p:cNvCxnSpPr>
          <p:nvPr/>
        </p:nvCxnSpPr>
        <p:spPr>
          <a:xfrm rot="5400000">
            <a:off x="3191552" y="2551376"/>
            <a:ext cx="2288775" cy="4721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Овал 29"/>
          <p:cNvSpPr/>
          <p:nvPr/>
        </p:nvSpPr>
        <p:spPr>
          <a:xfrm rot="676723">
            <a:off x="3357554" y="3929066"/>
            <a:ext cx="1428760" cy="285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3" name="Прямая со стрелкой 32"/>
          <p:cNvCxnSpPr>
            <a:endCxn id="35" idx="7"/>
          </p:cNvCxnSpPr>
          <p:nvPr/>
        </p:nvCxnSpPr>
        <p:spPr>
          <a:xfrm rot="5400000">
            <a:off x="5820420" y="1893894"/>
            <a:ext cx="903307" cy="8302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Овал 34"/>
          <p:cNvSpPr/>
          <p:nvPr/>
        </p:nvSpPr>
        <p:spPr>
          <a:xfrm rot="824581">
            <a:off x="5050159" y="2426230"/>
            <a:ext cx="785818" cy="17145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7" name="Прямая со стрелкой 36"/>
          <p:cNvCxnSpPr>
            <a:endCxn id="38" idx="6"/>
          </p:cNvCxnSpPr>
          <p:nvPr/>
        </p:nvCxnSpPr>
        <p:spPr>
          <a:xfrm rot="10800000" flipV="1">
            <a:off x="4071934" y="4000503"/>
            <a:ext cx="2901948" cy="9644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3071802" y="4572008"/>
            <a:ext cx="1000132" cy="7858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1" name="Прямая со стрелкой 40"/>
          <p:cNvCxnSpPr/>
          <p:nvPr/>
        </p:nvCxnSpPr>
        <p:spPr>
          <a:xfrm>
            <a:off x="2143108" y="1714488"/>
            <a:ext cx="1857388" cy="11430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321439" y="214290"/>
            <a:ext cx="8501122" cy="614366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4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Энелик </a:t>
            </a:r>
            <a:r>
              <a:rPr lang="ky-KG" sz="42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плата</a:t>
            </a:r>
            <a:r>
              <a:rPr lang="ky-KG" sz="4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ky-KG" sz="42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–бул</a:t>
            </a:r>
            <a:r>
              <a:rPr lang="ky-KG" sz="4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персоналдык компьютердин негизги компоненттери орнотулган көп катмарлуу татаал түзүлүш. Энелик </a:t>
            </a:r>
            <a:r>
              <a:rPr lang="ky-KG" sz="42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плата</a:t>
            </a:r>
            <a:r>
              <a:rPr lang="ky-KG" sz="4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бардык түзүлүштөрдүн иштерин ар тараптуу багыттап (координациялап) туруучу негизги функцияны аткарат</a:t>
            </a:r>
            <a:endParaRPr lang="ru-RU" sz="42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7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8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8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8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7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0" dur="8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1" dur="8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8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7" grpId="1" animBg="1"/>
      <p:bldP spid="27" grpId="2" animBg="1"/>
      <p:bldP spid="27" grpId="3" animBg="1"/>
      <p:bldP spid="30" grpId="0" animBg="1"/>
      <p:bldP spid="30" grpId="1" animBg="1"/>
      <p:bldP spid="35" grpId="0" animBg="1"/>
      <p:bldP spid="35" grpId="1" animBg="1"/>
      <p:bldP spid="38" grpId="0" animBg="1"/>
      <p:bldP spid="38" grpId="1" animBg="1"/>
      <p:bldP spid="25" grpId="1" uiExpand="1" build="allAtOnce" animBg="1"/>
      <p:bldP spid="25" grpId="2" uiExpand="1" build="allAtOnce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Касымбек\inf7rlass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" y="0"/>
            <a:ext cx="9144032" cy="6931026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2857488" y="5715016"/>
            <a:ext cx="307183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y-KG" sz="3600" dirty="0" smtClean="0">
                <a:latin typeface="Arial" pitchFamily="34" charset="0"/>
                <a:cs typeface="Arial" pitchFamily="34" charset="0"/>
              </a:rPr>
              <a:t>Энелик </a:t>
            </a:r>
            <a:r>
              <a:rPr lang="ky-KG" sz="3600" dirty="0" err="1" smtClean="0">
                <a:latin typeface="Arial" pitchFamily="34" charset="0"/>
                <a:cs typeface="Arial" pitchFamily="34" charset="0"/>
              </a:rPr>
              <a:t>плата</a:t>
            </a:r>
            <a:endParaRPr lang="ru-RU" sz="3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12" descr="C:\pictures\картинки2\processor\95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8861" y="2043103"/>
            <a:ext cx="3835092" cy="388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C:\pictures\картинки2\processor\Intel_Core2Duo_E8400_3_00GHz_Wolfdale_S775_Tray_6895_645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910" y="785794"/>
            <a:ext cx="1785950" cy="17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3" name="Picture 3" descr="C:\pictures\картинки2\processor\kuler\12065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5786" y="3143248"/>
            <a:ext cx="1596799" cy="1857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4" name="Picture 4" descr="C:\pictures\картинки2\processor\operativka\1 (1)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00826" y="260350"/>
            <a:ext cx="2170268" cy="2000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5" name="Picture 5" descr="C:\pictures\картинки2\processor\vidkarta\sapphire_hd3650512mddr3_52915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33100" y="260350"/>
            <a:ext cx="2277799" cy="1571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6" name="Picture 6" descr="C:\pictures\картинки2\processor\audiokarta\1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72264" y="3143248"/>
            <a:ext cx="2288631" cy="2128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357158" y="5072074"/>
            <a:ext cx="1928826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y-KG" sz="3200" dirty="0" err="1" smtClean="0">
                <a:latin typeface="Arial" pitchFamily="34" charset="0"/>
                <a:cs typeface="Arial" pitchFamily="34" charset="0"/>
              </a:rPr>
              <a:t>Кулер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00826" y="5214950"/>
            <a:ext cx="2386744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y-KG" sz="3200" dirty="0" err="1" smtClean="0">
                <a:latin typeface="Arial" pitchFamily="34" charset="0"/>
                <a:cs typeface="Arial" pitchFamily="34" charset="0"/>
              </a:rPr>
              <a:t>Аудиокарта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86446" y="2214554"/>
            <a:ext cx="3208699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y-KG" sz="3200" dirty="0" smtClean="0">
                <a:latin typeface="Arial" pitchFamily="34" charset="0"/>
                <a:cs typeface="Arial" pitchFamily="34" charset="0"/>
              </a:rPr>
              <a:t>Оперативдүү эс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8596" y="2428868"/>
            <a:ext cx="2263761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y-KG" sz="3200" dirty="0" err="1" smtClean="0">
                <a:latin typeface="Arial" pitchFamily="34" charset="0"/>
                <a:cs typeface="Arial" pitchFamily="34" charset="0"/>
              </a:rPr>
              <a:t>Процессор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58270" y="1643050"/>
            <a:ext cx="2427459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y-KG" sz="3200" dirty="0" err="1" smtClean="0">
                <a:latin typeface="Arial" pitchFamily="34" charset="0"/>
                <a:cs typeface="Arial" pitchFamily="34" charset="0"/>
              </a:rPr>
              <a:t>Видеокарта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Прямая со стрелкой 25"/>
          <p:cNvCxnSpPr/>
          <p:nvPr/>
        </p:nvCxnSpPr>
        <p:spPr>
          <a:xfrm rot="5400000" flipH="1" flipV="1">
            <a:off x="2214546" y="3571876"/>
            <a:ext cx="1857388" cy="17145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Овал 26"/>
          <p:cNvSpPr/>
          <p:nvPr/>
        </p:nvSpPr>
        <p:spPr>
          <a:xfrm>
            <a:off x="3929058" y="2643182"/>
            <a:ext cx="857256" cy="928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Прямая со стрелкой 27"/>
          <p:cNvCxnSpPr>
            <a:endCxn id="30" idx="0"/>
          </p:cNvCxnSpPr>
          <p:nvPr/>
        </p:nvCxnSpPr>
        <p:spPr>
          <a:xfrm rot="5400000">
            <a:off x="3191552" y="2551376"/>
            <a:ext cx="2288775" cy="4721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Овал 29"/>
          <p:cNvSpPr/>
          <p:nvPr/>
        </p:nvSpPr>
        <p:spPr>
          <a:xfrm rot="676723">
            <a:off x="3357554" y="3929066"/>
            <a:ext cx="1428760" cy="285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3" name="Прямая со стрелкой 32"/>
          <p:cNvCxnSpPr>
            <a:endCxn id="35" idx="7"/>
          </p:cNvCxnSpPr>
          <p:nvPr/>
        </p:nvCxnSpPr>
        <p:spPr>
          <a:xfrm rot="5400000">
            <a:off x="5820420" y="1893894"/>
            <a:ext cx="903307" cy="8302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Овал 34"/>
          <p:cNvSpPr/>
          <p:nvPr/>
        </p:nvSpPr>
        <p:spPr>
          <a:xfrm rot="824581">
            <a:off x="5050159" y="2426230"/>
            <a:ext cx="785818" cy="17145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7" name="Прямая со стрелкой 36"/>
          <p:cNvCxnSpPr>
            <a:endCxn id="38" idx="6"/>
          </p:cNvCxnSpPr>
          <p:nvPr/>
        </p:nvCxnSpPr>
        <p:spPr>
          <a:xfrm rot="10800000" flipV="1">
            <a:off x="4071934" y="4000503"/>
            <a:ext cx="2901948" cy="9644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3071802" y="4572008"/>
            <a:ext cx="1000132" cy="7858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1" name="Прямая со стрелкой 40"/>
          <p:cNvCxnSpPr/>
          <p:nvPr/>
        </p:nvCxnSpPr>
        <p:spPr>
          <a:xfrm>
            <a:off x="2143108" y="1714488"/>
            <a:ext cx="1857388" cy="11430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321439" y="214290"/>
            <a:ext cx="8501122" cy="614366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4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Энелик </a:t>
            </a:r>
            <a:r>
              <a:rPr lang="ky-KG" sz="42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плата</a:t>
            </a:r>
            <a:r>
              <a:rPr lang="ky-KG" sz="4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ky-KG" sz="42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–бул</a:t>
            </a:r>
            <a:r>
              <a:rPr lang="ky-KG" sz="4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персоналдык компьютердин негизги компоненттери орнотулган көп катмарлуу татаал түзүлүш. Энелик </a:t>
            </a:r>
            <a:r>
              <a:rPr lang="ky-KG" sz="42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плата</a:t>
            </a:r>
            <a:r>
              <a:rPr lang="ky-KG" sz="4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бардык түзүлүштөрдүн иштерин ар тараптуу багыттап (координациялап) туруучу негизги функцияны аткарат</a:t>
            </a:r>
            <a:endParaRPr lang="ru-RU" sz="42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79512" y="214290"/>
            <a:ext cx="8815633" cy="6143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2539316" y="566803"/>
            <a:ext cx="3708177" cy="626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y-KG" sz="4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Интерфейс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115616" y="1412776"/>
            <a:ext cx="6840760" cy="451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ru-RU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«Адам-компьютер» </a:t>
            </a:r>
            <a:r>
              <a:rPr lang="ru-RU" sz="32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системасынын</a:t>
            </a:r>
            <a:r>
              <a:rPr lang="ru-RU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объекттеринин</a:t>
            </a:r>
            <a:r>
              <a:rPr lang="ru-RU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ортосундагы</a:t>
            </a:r>
            <a:r>
              <a:rPr lang="ru-RU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өз</a:t>
            </a:r>
            <a:r>
              <a:rPr lang="ru-RU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ара </a:t>
            </a:r>
            <a:r>
              <a:rPr lang="ru-RU" sz="32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байланышты</a:t>
            </a:r>
            <a:r>
              <a:rPr lang="ru-RU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камсыздоочу</a:t>
            </a:r>
            <a:r>
              <a:rPr lang="ru-RU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каражаттар</a:t>
            </a:r>
            <a:r>
              <a:rPr lang="ru-RU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интерфейс </a:t>
            </a:r>
            <a:r>
              <a:rPr lang="ru-RU" sz="32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деп</a:t>
            </a:r>
            <a:r>
              <a:rPr lang="ru-RU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аталат</a:t>
            </a:r>
            <a:r>
              <a:rPr lang="ru-RU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>
              <a:buNone/>
            </a:pPr>
            <a:endParaRPr lang="ru-RU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ru-RU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Колдонуучулук</a:t>
            </a:r>
            <a:r>
              <a:rPr lang="ru-RU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интерфейс – </a:t>
            </a:r>
            <a:r>
              <a:rPr lang="ru-RU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адам</a:t>
            </a:r>
            <a:r>
              <a:rPr lang="ru-RU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менен</a:t>
            </a:r>
            <a:r>
              <a:rPr lang="ru-RU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компьютердин</a:t>
            </a:r>
            <a:r>
              <a:rPr lang="ru-RU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өз</a:t>
            </a:r>
            <a:r>
              <a:rPr lang="ru-RU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ара </a:t>
            </a:r>
            <a:r>
              <a:rPr lang="ru-RU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аракеттенишүүсү</a:t>
            </a:r>
            <a:endParaRPr lang="ru-RU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257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8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8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8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0" dur="8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1" dur="8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8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7" grpId="1" animBg="1"/>
      <p:bldP spid="27" grpId="2" animBg="1"/>
      <p:bldP spid="27" grpId="3" animBg="1"/>
      <p:bldP spid="30" grpId="0" animBg="1"/>
      <p:bldP spid="30" grpId="1" animBg="1"/>
      <p:bldP spid="35" grpId="0" animBg="1"/>
      <p:bldP spid="35" grpId="1" animBg="1"/>
      <p:bldP spid="38" grpId="0" animBg="1"/>
      <p:bldP spid="38" grpId="1" animBg="1"/>
      <p:bldP spid="25" grpId="0" build="allAtOnce" animBg="1"/>
      <p:bldP spid="25" grpId="1" build="allAtOnce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7" name="Содержимое 16" descr="PPT4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700" y="-12700"/>
            <a:ext cx="6009524" cy="847619"/>
          </a:xfrm>
        </p:spPr>
      </p:pic>
      <p:pic>
        <p:nvPicPr>
          <p:cNvPr id="4" name="Picture 2" descr="E:\Касымбек\inf7rlass\Backup_of_Backup_of_к у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2" y="-24"/>
            <a:ext cx="9144032" cy="693102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286116" y="186396"/>
            <a:ext cx="2857520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1-суроо</a:t>
            </a:r>
            <a:endParaRPr lang="ru-RU" sz="54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Блок-схема: узел 7"/>
          <p:cNvSpPr/>
          <p:nvPr/>
        </p:nvSpPr>
        <p:spPr>
          <a:xfrm>
            <a:off x="511726" y="5756581"/>
            <a:ext cx="470650" cy="38894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2</a:t>
            </a:r>
            <a:endParaRPr lang="ru-RU" sz="2400" b="1" dirty="0"/>
          </a:p>
        </p:txBody>
      </p:sp>
      <p:sp>
        <p:nvSpPr>
          <p:cNvPr id="10" name="Блок-схема: узел 9"/>
          <p:cNvSpPr/>
          <p:nvPr/>
        </p:nvSpPr>
        <p:spPr>
          <a:xfrm>
            <a:off x="4601416" y="5786454"/>
            <a:ext cx="470650" cy="388940"/>
          </a:xfrm>
          <a:prstGeom prst="flowChartConnector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 smtClean="0"/>
          </a:p>
          <a:p>
            <a:pPr algn="ctr"/>
            <a:r>
              <a:rPr lang="ru-RU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</a:p>
          <a:p>
            <a:pPr algn="ctr"/>
            <a:endParaRPr lang="ru-RU" dirty="0"/>
          </a:p>
        </p:txBody>
      </p:sp>
      <p:sp>
        <p:nvSpPr>
          <p:cNvPr id="12" name="Блок-схема: знак завершения 11"/>
          <p:cNvSpPr/>
          <p:nvPr/>
        </p:nvSpPr>
        <p:spPr>
          <a:xfrm>
            <a:off x="1000100" y="5715016"/>
            <a:ext cx="3429024" cy="500066"/>
          </a:xfrm>
          <a:prstGeom prst="flowChartTerminator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y-KG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Иштетүү</a:t>
            </a:r>
            <a:endParaRPr lang="ru-RU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Блок-схема: знак завершения 13"/>
          <p:cNvSpPr/>
          <p:nvPr/>
        </p:nvSpPr>
        <p:spPr>
          <a:xfrm>
            <a:off x="5072066" y="5715016"/>
            <a:ext cx="3429024" cy="500066"/>
          </a:xfrm>
          <a:prstGeom prst="flowChartTerminator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latin typeface="Arial"/>
                <a:cs typeface="Arial"/>
              </a:rPr>
              <a:t>Сорттоо</a:t>
            </a:r>
            <a:endParaRPr lang="ru-RU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sp>
        <p:nvSpPr>
          <p:cNvPr id="15" name="Блок-схема: узел 14"/>
          <p:cNvSpPr/>
          <p:nvPr/>
        </p:nvSpPr>
        <p:spPr>
          <a:xfrm>
            <a:off x="497871" y="5042201"/>
            <a:ext cx="470650" cy="38894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</a:t>
            </a:r>
            <a:endParaRPr lang="ru-RU" sz="2400" b="1" dirty="0"/>
          </a:p>
        </p:txBody>
      </p:sp>
      <p:sp>
        <p:nvSpPr>
          <p:cNvPr id="16" name="Блок-схема: узел 15"/>
          <p:cNvSpPr/>
          <p:nvPr/>
        </p:nvSpPr>
        <p:spPr>
          <a:xfrm>
            <a:off x="4587561" y="5072074"/>
            <a:ext cx="470650" cy="388940"/>
          </a:xfrm>
          <a:prstGeom prst="flowChartConnector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 smtClean="0"/>
          </a:p>
          <a:p>
            <a:pPr algn="ctr"/>
            <a:r>
              <a:rPr lang="ru-RU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</a:p>
          <a:p>
            <a:pPr algn="ctr"/>
            <a:endParaRPr lang="ru-RU" dirty="0"/>
          </a:p>
        </p:txBody>
      </p:sp>
      <p:sp>
        <p:nvSpPr>
          <p:cNvPr id="18" name="Блок-схема: знак завершения 17"/>
          <p:cNvSpPr/>
          <p:nvPr/>
        </p:nvSpPr>
        <p:spPr>
          <a:xfrm>
            <a:off x="986245" y="5000636"/>
            <a:ext cx="3429024" cy="500066"/>
          </a:xfrm>
          <a:prstGeom prst="flowChartTerminator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Сактоо</a:t>
            </a:r>
            <a:r>
              <a:rPr lang="ru-RU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ru-RU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Блок-схема: знак завершения 18"/>
          <p:cNvSpPr/>
          <p:nvPr/>
        </p:nvSpPr>
        <p:spPr>
          <a:xfrm>
            <a:off x="5072066" y="5000636"/>
            <a:ext cx="3429024" cy="500066"/>
          </a:xfrm>
          <a:prstGeom prst="flowChartTerminator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y-KG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latin typeface="Arial"/>
                <a:cs typeface="Arial"/>
              </a:rPr>
              <a:t>Берүү</a:t>
            </a:r>
            <a:endParaRPr lang="ru-RU" sz="3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4348" y="1142984"/>
            <a:ext cx="7715304" cy="23083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y-KG" sz="4800" dirty="0" smtClean="0">
                <a:solidFill>
                  <a:srgbClr val="0303CD"/>
                </a:solidFill>
                <a:latin typeface="Arial" pitchFamily="34" charset="0"/>
                <a:cs typeface="Arial" pitchFamily="34" charset="0"/>
              </a:rPr>
              <a:t>Катуу дисктин негизги милдети - бул маалыматты ...</a:t>
            </a:r>
            <a:endParaRPr lang="ru-RU" sz="4800" dirty="0">
              <a:solidFill>
                <a:srgbClr val="0303CD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 descr="C:\pictures\картинки2\processor\harddisk\8 HD154UI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1538" y="3571876"/>
            <a:ext cx="1500198" cy="1357322"/>
          </a:xfrm>
          <a:prstGeom prst="rect">
            <a:avLst/>
          </a:prstGeom>
          <a:noFill/>
        </p:spPr>
      </p:pic>
      <p:pic>
        <p:nvPicPr>
          <p:cNvPr id="5123" name="Picture 3" descr="C:\pictures\картинки2\processor\harddisk\ADATA_NH92_1TB_USB_2_0_Silver_Aluminium_Slim_Etui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96109" y="3500438"/>
            <a:ext cx="1551781" cy="1389050"/>
          </a:xfrm>
          <a:prstGeom prst="rect">
            <a:avLst/>
          </a:prstGeom>
          <a:noFill/>
        </p:spPr>
      </p:pic>
      <p:pic>
        <p:nvPicPr>
          <p:cNvPr id="5124" name="Picture 4" descr="C:\pictures\картинки2\processor\harddisk\adata_sport_sh93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00826" y="3571876"/>
            <a:ext cx="1476372" cy="1333656"/>
          </a:xfrm>
          <a:prstGeom prst="rect">
            <a:avLst/>
          </a:prstGeom>
          <a:noFill/>
        </p:spPr>
      </p:pic>
      <p:pic>
        <p:nvPicPr>
          <p:cNvPr id="21" name="Picture 2" descr="C:\internet\iconsssait\icon\304_icons\PNG\Komp\K009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29586" y="260350"/>
            <a:ext cx="986497" cy="85723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4" grpId="0" animBg="1"/>
      <p:bldP spid="16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2" descr="E:\Касымбек\inf7rlass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" y="0"/>
            <a:ext cx="9144032" cy="693102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57224" y="285728"/>
            <a:ext cx="7500990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Сабактын</a:t>
            </a:r>
            <a:r>
              <a:rPr lang="ru-RU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ru-RU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максаты</a:t>
            </a:r>
            <a:r>
              <a:rPr lang="ru-RU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:</a:t>
            </a:r>
            <a:endParaRPr lang="ru-RU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5720" y="1714488"/>
            <a:ext cx="8572560" cy="4392692"/>
          </a:xfrm>
          <a:prstGeom prst="round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y-KG" sz="2800" b="1" dirty="0" smtClean="0">
                <a:solidFill>
                  <a:srgbClr val="0303CD"/>
                </a:solidFill>
                <a:latin typeface="Arial" pitchFamily="34" charset="0"/>
                <a:cs typeface="Arial" pitchFamily="34" charset="0"/>
              </a:rPr>
              <a:t>     Компьютердин аппараттык жабдылышы</a:t>
            </a:r>
          </a:p>
          <a:p>
            <a:r>
              <a:rPr lang="ky-KG" sz="2800" b="1" dirty="0" smtClean="0">
                <a:solidFill>
                  <a:srgbClr val="0303CD"/>
                </a:solidFill>
                <a:latin typeface="Arial" pitchFamily="34" charset="0"/>
                <a:cs typeface="Arial" pitchFamily="34" charset="0"/>
              </a:rPr>
              <a:t>     жөнүндө жалпы маалымат аласыңар.</a:t>
            </a:r>
          </a:p>
          <a:p>
            <a:endParaRPr lang="ky-KG" sz="2800" b="1" dirty="0" smtClean="0">
              <a:solidFill>
                <a:srgbClr val="0303CD"/>
              </a:solidFill>
              <a:latin typeface="Arial" pitchFamily="34" charset="0"/>
              <a:cs typeface="Arial" pitchFamily="34" charset="0"/>
            </a:endParaRPr>
          </a:p>
          <a:p>
            <a:r>
              <a:rPr lang="ru-RU" sz="28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     </a:t>
            </a:r>
            <a:r>
              <a:rPr lang="ru-RU" sz="2800" b="1" dirty="0" err="1" smtClean="0">
                <a:solidFill>
                  <a:srgbClr val="0303CD"/>
                </a:solidFill>
                <a:latin typeface="Arial" pitchFamily="34" charset="0"/>
                <a:cs typeface="Arial" pitchFamily="34" charset="0"/>
              </a:rPr>
              <a:t>Системалык</a:t>
            </a:r>
            <a:r>
              <a:rPr lang="ru-RU" sz="2800" b="1" dirty="0" smtClean="0">
                <a:solidFill>
                  <a:srgbClr val="0303CD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b="1" dirty="0" err="1" smtClean="0">
                <a:solidFill>
                  <a:srgbClr val="0303CD"/>
                </a:solidFill>
                <a:latin typeface="Arial" pitchFamily="34" charset="0"/>
                <a:cs typeface="Arial" pitchFamily="34" charset="0"/>
              </a:rPr>
              <a:t>биримдиктин</a:t>
            </a:r>
            <a:r>
              <a:rPr lang="ru-RU" sz="2800" b="1" dirty="0" smtClean="0">
                <a:solidFill>
                  <a:srgbClr val="0303CD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b="1" dirty="0" err="1" smtClean="0">
                <a:solidFill>
                  <a:srgbClr val="0303CD"/>
                </a:solidFill>
                <a:latin typeface="Arial" pitchFamily="34" charset="0"/>
                <a:cs typeface="Arial" pitchFamily="34" charset="0"/>
              </a:rPr>
              <a:t>ички</a:t>
            </a:r>
            <a:r>
              <a:rPr lang="ru-RU" sz="2800" b="1" dirty="0" smtClean="0">
                <a:solidFill>
                  <a:srgbClr val="0303CD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b="1" dirty="0" err="1" smtClean="0">
                <a:solidFill>
                  <a:srgbClr val="0303CD"/>
                </a:solidFill>
                <a:latin typeface="Arial" pitchFamily="34" charset="0"/>
                <a:cs typeface="Arial" pitchFamily="34" charset="0"/>
              </a:rPr>
              <a:t>түзүлүшү</a:t>
            </a:r>
            <a:endParaRPr lang="ru-RU" sz="2800" b="1" dirty="0" smtClean="0">
              <a:solidFill>
                <a:srgbClr val="0303CD"/>
              </a:solidFill>
              <a:latin typeface="Arial" pitchFamily="34" charset="0"/>
              <a:cs typeface="Arial" pitchFamily="34" charset="0"/>
            </a:endParaRPr>
          </a:p>
          <a:p>
            <a:r>
              <a:rPr lang="ru-RU" sz="2800" b="1" dirty="0" smtClean="0">
                <a:solidFill>
                  <a:srgbClr val="0303CD"/>
                </a:solidFill>
                <a:latin typeface="Arial" pitchFamily="34" charset="0"/>
                <a:cs typeface="Arial" pitchFamily="34" charset="0"/>
              </a:rPr>
              <a:t>     </a:t>
            </a:r>
            <a:r>
              <a:rPr lang="ru-RU" sz="2800" b="1" dirty="0" err="1" smtClean="0">
                <a:solidFill>
                  <a:srgbClr val="0303CD"/>
                </a:solidFill>
                <a:latin typeface="Arial" pitchFamily="34" charset="0"/>
                <a:cs typeface="Arial" pitchFamily="34" charset="0"/>
              </a:rPr>
              <a:t>менен</a:t>
            </a:r>
            <a:r>
              <a:rPr lang="ru-RU" sz="2800" b="1" dirty="0" smtClean="0">
                <a:solidFill>
                  <a:srgbClr val="0303CD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b="1" dirty="0" err="1" smtClean="0">
                <a:solidFill>
                  <a:srgbClr val="0303CD"/>
                </a:solidFill>
                <a:latin typeface="Arial" pitchFamily="34" charset="0"/>
                <a:cs typeface="Arial" pitchFamily="34" charset="0"/>
              </a:rPr>
              <a:t>кеңири таанышасыңар.</a:t>
            </a:r>
            <a:endParaRPr lang="ky-KG" sz="2800" b="1" dirty="0" smtClean="0">
              <a:solidFill>
                <a:srgbClr val="0303CD"/>
              </a:solidFill>
              <a:latin typeface="Arial" pitchFamily="34" charset="0"/>
              <a:cs typeface="Arial" pitchFamily="34" charset="0"/>
            </a:endParaRPr>
          </a:p>
          <a:p>
            <a:endParaRPr lang="ky-KG" sz="2800" b="1" dirty="0" smtClean="0">
              <a:solidFill>
                <a:srgbClr val="0303CD"/>
              </a:solidFill>
              <a:latin typeface="Arial" pitchFamily="34" charset="0"/>
              <a:cs typeface="Arial" pitchFamily="34" charset="0"/>
            </a:endParaRPr>
          </a:p>
          <a:p>
            <a:r>
              <a:rPr lang="ky-KG" sz="2800" b="1" dirty="0" smtClean="0">
                <a:solidFill>
                  <a:srgbClr val="0303CD"/>
                </a:solidFill>
                <a:latin typeface="Arial" pitchFamily="34" charset="0"/>
                <a:cs typeface="Arial" pitchFamily="34" charset="0"/>
              </a:rPr>
              <a:t>     Компьютердин кубаттуулугун  </a:t>
            </a:r>
          </a:p>
          <a:p>
            <a:r>
              <a:rPr lang="ky-KG" sz="2800" b="1" dirty="0" smtClean="0">
                <a:solidFill>
                  <a:srgbClr val="0303CD"/>
                </a:solidFill>
                <a:latin typeface="Arial" pitchFamily="34" charset="0"/>
                <a:cs typeface="Arial" pitchFamily="34" charset="0"/>
              </a:rPr>
              <a:t>     мүнөздөөчү  негизги  түзүлүштөрдү жана </a:t>
            </a:r>
          </a:p>
          <a:p>
            <a:r>
              <a:rPr lang="ky-KG" sz="2800" b="1" dirty="0" smtClean="0">
                <a:solidFill>
                  <a:srgbClr val="0303CD"/>
                </a:solidFill>
                <a:latin typeface="Arial" pitchFamily="34" charset="0"/>
                <a:cs typeface="Arial" pitchFamily="34" charset="0"/>
              </a:rPr>
              <a:t>     алардын параметрлерин аныктайсыңар.</a:t>
            </a:r>
          </a:p>
        </p:txBody>
      </p:sp>
      <p:pic>
        <p:nvPicPr>
          <p:cNvPr id="2050" name="Picture 2" descr="C:\internet\iconsssait\icon\304_icons\PNG\Komp\K01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000240"/>
            <a:ext cx="554030" cy="554030"/>
          </a:xfrm>
          <a:prstGeom prst="rect">
            <a:avLst/>
          </a:prstGeom>
          <a:noFill/>
        </p:spPr>
      </p:pic>
      <p:pic>
        <p:nvPicPr>
          <p:cNvPr id="13" name="Picture 2" descr="C:\internet\iconsssait\icon\304_icons\PNG\Komp\K01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4643446"/>
            <a:ext cx="554030" cy="554030"/>
          </a:xfrm>
          <a:prstGeom prst="rect">
            <a:avLst/>
          </a:prstGeom>
          <a:noFill/>
        </p:spPr>
      </p:pic>
      <p:pic>
        <p:nvPicPr>
          <p:cNvPr id="14" name="Picture 2" descr="C:\internet\iconsssait\icon\304_icons\PNG\Komp\K01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357562"/>
            <a:ext cx="554030" cy="554030"/>
          </a:xfrm>
          <a:prstGeom prst="rect">
            <a:avLst/>
          </a:prstGeom>
          <a:noFill/>
        </p:spPr>
      </p:pic>
      <p:pic>
        <p:nvPicPr>
          <p:cNvPr id="15" name="Picture 2" descr="C:\internet\iconsssait\icon\304_icons\PNG\Komp\K01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352404"/>
            <a:ext cx="936598" cy="9365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Касымбек\inf7rlass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" y="0"/>
            <a:ext cx="9144032" cy="6931026"/>
          </a:xfrm>
          <a:prstGeom prst="rect">
            <a:avLst/>
          </a:prstGeom>
          <a:noFill/>
        </p:spPr>
      </p:pic>
      <p:sp>
        <p:nvSpPr>
          <p:cNvPr id="14" name="Прямоугольник 13"/>
          <p:cNvSpPr/>
          <p:nvPr/>
        </p:nvSpPr>
        <p:spPr>
          <a:xfrm>
            <a:off x="357158" y="3786190"/>
            <a:ext cx="3857652" cy="64294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y-KG" sz="4000" dirty="0" smtClean="0">
                <a:latin typeface="Arial" pitchFamily="34" charset="0"/>
                <a:cs typeface="Arial" pitchFamily="34" charset="0"/>
              </a:rPr>
              <a:t>Аппараттык</a:t>
            </a:r>
            <a:endParaRPr lang="ru-RU" sz="4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9" name="Picture 3" descr="C:\pictures\картинки2\komputer\startmaster-401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285728"/>
            <a:ext cx="4000528" cy="3174023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Прямоугольник 20"/>
          <p:cNvSpPr/>
          <p:nvPr/>
        </p:nvSpPr>
        <p:spPr>
          <a:xfrm>
            <a:off x="4857752" y="3786190"/>
            <a:ext cx="3929090" cy="64294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y-KG" sz="4000" dirty="0" smtClean="0">
                <a:latin typeface="Arial" pitchFamily="34" charset="0"/>
                <a:cs typeface="Arial" pitchFamily="34" charset="0"/>
              </a:rPr>
              <a:t>Программалык</a:t>
            </a:r>
            <a:endParaRPr lang="ru-RU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357158" y="5143512"/>
            <a:ext cx="3857652" cy="64294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Arial" pitchFamily="34" charset="0"/>
                <a:cs typeface="Arial" pitchFamily="34" charset="0"/>
              </a:rPr>
              <a:t>Hardware</a:t>
            </a:r>
            <a:endParaRPr lang="ru-RU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4857752" y="5143512"/>
            <a:ext cx="3929090" cy="64294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Arial" pitchFamily="34" charset="0"/>
                <a:cs typeface="Arial" pitchFamily="34" charset="0"/>
              </a:rPr>
              <a:t>Software</a:t>
            </a:r>
            <a:endParaRPr lang="ru-RU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Стрелка углом вверх 23"/>
          <p:cNvSpPr/>
          <p:nvPr/>
        </p:nvSpPr>
        <p:spPr>
          <a:xfrm rot="10800000">
            <a:off x="1428727" y="2428868"/>
            <a:ext cx="1214446" cy="1214446"/>
          </a:xfrm>
          <a:prstGeom prst="bent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трелка углом вверх 26"/>
          <p:cNvSpPr/>
          <p:nvPr/>
        </p:nvSpPr>
        <p:spPr>
          <a:xfrm rot="10800000" flipH="1">
            <a:off x="6643702" y="2466968"/>
            <a:ext cx="1143008" cy="1214446"/>
          </a:xfrm>
          <a:prstGeom prst="bent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22" grpId="0" animBg="1"/>
      <p:bldP spid="23" grpId="0" animBg="1"/>
      <p:bldP spid="24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Касымбек\inf7rlass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" y="0"/>
            <a:ext cx="9144032" cy="6931026"/>
          </a:xfrm>
          <a:prstGeom prst="rect">
            <a:avLst/>
          </a:prstGeom>
          <a:noFill/>
        </p:spPr>
      </p:pic>
      <p:sp>
        <p:nvSpPr>
          <p:cNvPr id="13" name="Шестиугольник 12"/>
          <p:cNvSpPr/>
          <p:nvPr/>
        </p:nvSpPr>
        <p:spPr>
          <a:xfrm>
            <a:off x="357158" y="714356"/>
            <a:ext cx="8429684" cy="5143536"/>
          </a:xfrm>
          <a:prstGeom prst="hexagon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3600" b="1" dirty="0" smtClean="0">
                <a:solidFill>
                  <a:srgbClr val="0303CD"/>
                </a:solidFill>
                <a:latin typeface="Arial" pitchFamily="34" charset="0"/>
                <a:cs typeface="Arial" pitchFamily="34" charset="0"/>
              </a:rPr>
              <a:t>Компьютердин аппараттык  жабдылышы </a:t>
            </a:r>
            <a:r>
              <a:rPr lang="ky-KG" sz="3600" b="1" dirty="0" smtClean="0">
                <a:latin typeface="Arial" pitchFamily="34" charset="0"/>
                <a:cs typeface="Arial" pitchFamily="34" charset="0"/>
              </a:rPr>
              <a:t>- бул информацияны иштетүү, сактоо жана чыгарууну ишке ашыруучу  техникалык түзүлүштөрдүн байланыш системасы.</a:t>
            </a:r>
            <a:endParaRPr lang="ru-RU" sz="36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Касымбек\inf7rlass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" y="0"/>
            <a:ext cx="9144032" cy="6931026"/>
          </a:xfrm>
          <a:prstGeom prst="rect">
            <a:avLst/>
          </a:prstGeom>
          <a:noFill/>
        </p:spPr>
      </p:pic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3" name="Блок-схема: подготовка 12"/>
          <p:cNvSpPr/>
          <p:nvPr/>
        </p:nvSpPr>
        <p:spPr>
          <a:xfrm>
            <a:off x="428596" y="357166"/>
            <a:ext cx="8215370" cy="1857388"/>
          </a:xfrm>
          <a:prstGeom prst="flowChartPreparat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4000" b="1" dirty="0" smtClean="0">
                <a:solidFill>
                  <a:srgbClr val="0303CD"/>
                </a:solidFill>
                <a:latin typeface="Arial" pitchFamily="34" charset="0"/>
                <a:cs typeface="Arial" pitchFamily="34" charset="0"/>
              </a:rPr>
              <a:t>Компьютердин аппараттык  жабдылышы </a:t>
            </a:r>
            <a:endParaRPr lang="ru-RU" sz="40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214282" y="2714620"/>
            <a:ext cx="4143404" cy="9286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4000" b="1" dirty="0" smtClean="0">
                <a:solidFill>
                  <a:srgbClr val="0303CD"/>
                </a:solidFill>
                <a:latin typeface="Arial" pitchFamily="34" charset="0"/>
                <a:cs typeface="Arial" pitchFamily="34" charset="0"/>
              </a:rPr>
              <a:t>Базалык</a:t>
            </a:r>
            <a:endParaRPr lang="ru-RU" sz="40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4714876" y="2714620"/>
            <a:ext cx="4143404" cy="9286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4000" b="1" dirty="0" smtClean="0">
                <a:solidFill>
                  <a:srgbClr val="0303CD"/>
                </a:solidFill>
                <a:latin typeface="Arial" pitchFamily="34" charset="0"/>
                <a:cs typeface="Arial" pitchFamily="34" charset="0"/>
              </a:rPr>
              <a:t>Перифериялык</a:t>
            </a:r>
            <a:endParaRPr lang="ru-RU" sz="4000" dirty="0"/>
          </a:p>
        </p:txBody>
      </p:sp>
      <p:pic>
        <p:nvPicPr>
          <p:cNvPr id="6146" name="Picture 2" descr="C:\pictures\картинки2\komputer\compaq-desktop-computer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3833069"/>
            <a:ext cx="2500330" cy="2310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147" name="Picture 3" descr="C:\pictures\картинки2\komputer\pc-peripherals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0694" y="3786190"/>
            <a:ext cx="2822242" cy="22860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Стрелка вниз 15"/>
          <p:cNvSpPr/>
          <p:nvPr/>
        </p:nvSpPr>
        <p:spPr>
          <a:xfrm>
            <a:off x="2643174" y="2214554"/>
            <a:ext cx="357190" cy="428628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низ 16"/>
          <p:cNvSpPr/>
          <p:nvPr/>
        </p:nvSpPr>
        <p:spPr>
          <a:xfrm>
            <a:off x="5500694" y="2214554"/>
            <a:ext cx="357190" cy="428628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Касымбек\inf7rlass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32" cy="6931026"/>
          </a:xfrm>
          <a:prstGeom prst="rect">
            <a:avLst/>
          </a:prstGeom>
          <a:noFill/>
        </p:spPr>
      </p:pic>
      <p:sp>
        <p:nvSpPr>
          <p:cNvPr id="10" name="Прямоугольник с двумя скругленными соседними углами 9"/>
          <p:cNvSpPr/>
          <p:nvPr/>
        </p:nvSpPr>
        <p:spPr>
          <a:xfrm>
            <a:off x="2857488" y="285728"/>
            <a:ext cx="3786214" cy="742117"/>
          </a:xfrm>
          <a:prstGeom prst="round2Same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y-KG" sz="4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Компьютер</a:t>
            </a:r>
            <a:endParaRPr lang="ru-RU" sz="40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3" name="Picture 3" descr="C:\pictures\картинки2\komputer\monitor\0_5ed95_7b9ba52d_X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285860"/>
            <a:ext cx="1928826" cy="2263311"/>
          </a:xfrm>
          <a:prstGeom prst="rect">
            <a:avLst/>
          </a:prstGeom>
          <a:noFill/>
        </p:spPr>
      </p:pic>
      <p:pic>
        <p:nvPicPr>
          <p:cNvPr id="5124" name="Picture 4" descr="C:\pictures\картинки2\komputer\monitor\1675-500x50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28926" y="2285992"/>
            <a:ext cx="1817718" cy="3000396"/>
          </a:xfrm>
          <a:prstGeom prst="rect">
            <a:avLst/>
          </a:prstGeom>
          <a:noFill/>
        </p:spPr>
      </p:pic>
      <p:pic>
        <p:nvPicPr>
          <p:cNvPr id="5125" name="Picture 5" descr="C:\pictures\картинки2\komputer\monitor\wave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43504" y="3714752"/>
            <a:ext cx="2643206" cy="1394639"/>
          </a:xfrm>
          <a:prstGeom prst="rect">
            <a:avLst/>
          </a:prstGeom>
          <a:noFill/>
        </p:spPr>
      </p:pic>
      <p:pic>
        <p:nvPicPr>
          <p:cNvPr id="5126" name="Picture 6" descr="C:\pictures\картинки2\komputer\monitor\20040921_logitech_0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3736" y="1857364"/>
            <a:ext cx="994340" cy="799795"/>
          </a:xfrm>
          <a:prstGeom prst="rect">
            <a:avLst/>
          </a:prstGeom>
          <a:noFill/>
        </p:spPr>
      </p:pic>
      <p:sp>
        <p:nvSpPr>
          <p:cNvPr id="16" name="Прямоугольник 15"/>
          <p:cNvSpPr/>
          <p:nvPr/>
        </p:nvSpPr>
        <p:spPr>
          <a:xfrm>
            <a:off x="285720" y="3571876"/>
            <a:ext cx="2571768" cy="5000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3600" dirty="0" smtClean="0">
                <a:latin typeface="Arial" pitchFamily="34" charset="0"/>
                <a:cs typeface="Arial" pitchFamily="34" charset="0"/>
              </a:rPr>
              <a:t>Монитор</a:t>
            </a:r>
            <a:endParaRPr lang="ru-RU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214942" y="5286388"/>
            <a:ext cx="2786082" cy="10001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3600" dirty="0" err="1" smtClean="0">
                <a:latin typeface="Arial" pitchFamily="34" charset="0"/>
                <a:cs typeface="Arial" pitchFamily="34" charset="0"/>
              </a:rPr>
              <a:t>Клавиа-тура</a:t>
            </a:r>
            <a:endParaRPr lang="ru-RU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500794" y="2714620"/>
            <a:ext cx="2643206" cy="5000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3600" dirty="0" smtClean="0">
                <a:latin typeface="Arial" pitchFamily="34" charset="0"/>
                <a:cs typeface="Arial" pitchFamily="34" charset="0"/>
              </a:rPr>
              <a:t>Эл. чычкан</a:t>
            </a:r>
            <a:endParaRPr lang="ru-RU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643042" y="5286388"/>
            <a:ext cx="2928958" cy="10001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3600" dirty="0" smtClean="0">
                <a:latin typeface="Arial" pitchFamily="34" charset="0"/>
                <a:cs typeface="Arial" pitchFamily="34" charset="0"/>
              </a:rPr>
              <a:t>Системалык биримдик</a:t>
            </a:r>
            <a:endParaRPr lang="ru-RU" sz="3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 rot="5400000">
            <a:off x="2607455" y="1178703"/>
            <a:ext cx="928694" cy="7143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rot="5400000">
            <a:off x="3536943" y="1607331"/>
            <a:ext cx="107077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rot="16200000" flipH="1">
            <a:off x="4358480" y="2072472"/>
            <a:ext cx="2500330" cy="4984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rot="16200000" flipH="1">
            <a:off x="6215074" y="1142984"/>
            <a:ext cx="785818" cy="6429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Прямоугольник 33"/>
          <p:cNvSpPr/>
          <p:nvPr/>
        </p:nvSpPr>
        <p:spPr>
          <a:xfrm>
            <a:off x="428596" y="5429264"/>
            <a:ext cx="8286808" cy="7858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4000" dirty="0" smtClean="0">
                <a:solidFill>
                  <a:srgbClr val="0303CD"/>
                </a:solidFill>
                <a:latin typeface="Arial" pitchFamily="34" charset="0"/>
                <a:cs typeface="Arial" pitchFamily="34" charset="0"/>
              </a:rPr>
              <a:t>Компьютердин негизги бөлүктөрү</a:t>
            </a:r>
            <a:endParaRPr lang="ru-RU" sz="4000" dirty="0">
              <a:solidFill>
                <a:srgbClr val="0303CD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36 0.07107 L 0.27726 -0.12569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98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7037E-6 L 0.27691 0.0004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07407E-6 L -0.26997 -0.0247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" y="-13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-0.1802 0.3666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" y="18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Касымбек\inf7rlass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" y="0"/>
            <a:ext cx="9144032" cy="6931026"/>
          </a:xfrm>
          <a:prstGeom prst="rect">
            <a:avLst/>
          </a:prstGeom>
          <a:noFill/>
        </p:spPr>
      </p:pic>
      <p:pic>
        <p:nvPicPr>
          <p:cNvPr id="1026" name="Picture 2" descr="C:\pictures\картинки2\komputer\www.resimland.net_bilgisaya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89661" y="2428868"/>
            <a:ext cx="2964677" cy="22235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Прямоугольник 4"/>
          <p:cNvSpPr/>
          <p:nvPr/>
        </p:nvSpPr>
        <p:spPr>
          <a:xfrm>
            <a:off x="285720" y="4449751"/>
            <a:ext cx="3286148" cy="164307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3600" b="1" dirty="0" smtClean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Маалыматты киргизүүчү түзүлүштөр</a:t>
            </a:r>
            <a:endParaRPr lang="ru-RU" sz="3600" b="1" dirty="0">
              <a:solidFill>
                <a:schemeClr val="accent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572132" y="4500570"/>
            <a:ext cx="3286148" cy="159225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3600" b="1" dirty="0" smtClean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Маалыматты чыгаруучу түзүлүштөр</a:t>
            </a:r>
            <a:endParaRPr lang="ru-RU" sz="3600" b="1" dirty="0">
              <a:solidFill>
                <a:schemeClr val="accent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Стрелка углом вверх 6"/>
          <p:cNvSpPr/>
          <p:nvPr/>
        </p:nvSpPr>
        <p:spPr>
          <a:xfrm flipH="1" flipV="1">
            <a:off x="1928794" y="3643314"/>
            <a:ext cx="1143008" cy="785818"/>
          </a:xfrm>
          <a:prstGeom prst="bent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углом вверх 7"/>
          <p:cNvSpPr/>
          <p:nvPr/>
        </p:nvSpPr>
        <p:spPr>
          <a:xfrm flipV="1">
            <a:off x="6050426" y="3753532"/>
            <a:ext cx="1143008" cy="714380"/>
          </a:xfrm>
          <a:prstGeom prst="bent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143818" y="260350"/>
            <a:ext cx="6856364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y-KG" sz="4000" dirty="0" smtClean="0">
                <a:solidFill>
                  <a:srgbClr val="0303CD"/>
                </a:solidFill>
                <a:latin typeface="Arial" pitchFamily="34" charset="0"/>
                <a:cs typeface="Arial" pitchFamily="34" charset="0"/>
              </a:rPr>
              <a:t>Компьютердин түзүлүштөрү</a:t>
            </a:r>
            <a:endParaRPr lang="ru-RU" sz="4000" dirty="0">
              <a:solidFill>
                <a:srgbClr val="0303CD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14282" y="1142984"/>
            <a:ext cx="3214710" cy="18573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y-KG" sz="3200" dirty="0" smtClean="0">
              <a:solidFill>
                <a:schemeClr val="accent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ky-KG" sz="3600" b="1" dirty="0" smtClean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Маалыматты иштетүүчү түзүлүштөр</a:t>
            </a:r>
            <a:endParaRPr lang="ru-RU" sz="3600" b="1" dirty="0" smtClean="0">
              <a:solidFill>
                <a:schemeClr val="accent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sz="3600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5715008" y="1285860"/>
            <a:ext cx="3214710" cy="17145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y-KG" sz="3200" dirty="0" smtClean="0">
              <a:solidFill>
                <a:schemeClr val="accent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ky-KG" sz="3600" b="1" dirty="0" smtClean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Маалыматты сактоочу түзүлүштөр</a:t>
            </a:r>
            <a:endParaRPr lang="ru-RU" sz="3600" b="1" dirty="0" smtClean="0">
              <a:solidFill>
                <a:schemeClr val="accent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sz="3600" dirty="0"/>
          </a:p>
        </p:txBody>
      </p:sp>
      <p:sp>
        <p:nvSpPr>
          <p:cNvPr id="12" name="Стрелка вправо 11"/>
          <p:cNvSpPr/>
          <p:nvPr/>
        </p:nvSpPr>
        <p:spPr>
          <a:xfrm rot="13633224">
            <a:off x="3321620" y="1995813"/>
            <a:ext cx="759273" cy="428628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право 12"/>
          <p:cNvSpPr/>
          <p:nvPr/>
        </p:nvSpPr>
        <p:spPr>
          <a:xfrm rot="18416581">
            <a:off x="5091886" y="1932400"/>
            <a:ext cx="759273" cy="428628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7" name="Содержимое 16" descr="PPT4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700" y="-12700"/>
            <a:ext cx="6009524" cy="847619"/>
          </a:xfrm>
        </p:spPr>
      </p:pic>
      <p:pic>
        <p:nvPicPr>
          <p:cNvPr id="4" name="Picture 2" descr="E:\Касымбек\inf7rlass\Backup_of_Backup_of_к у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2" y="-24"/>
            <a:ext cx="9144032" cy="693102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286116" y="186396"/>
            <a:ext cx="2857520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1-суроо</a:t>
            </a:r>
            <a:endParaRPr lang="ru-RU" sz="54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Блок-схема: узел 7"/>
          <p:cNvSpPr/>
          <p:nvPr/>
        </p:nvSpPr>
        <p:spPr>
          <a:xfrm>
            <a:off x="228137" y="5756581"/>
            <a:ext cx="470650" cy="38894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2</a:t>
            </a:r>
            <a:endParaRPr lang="ru-RU" sz="2400" b="1" dirty="0"/>
          </a:p>
        </p:txBody>
      </p:sp>
      <p:sp>
        <p:nvSpPr>
          <p:cNvPr id="10" name="Блок-схема: узел 9"/>
          <p:cNvSpPr/>
          <p:nvPr/>
        </p:nvSpPr>
        <p:spPr>
          <a:xfrm>
            <a:off x="4387134" y="5786454"/>
            <a:ext cx="470650" cy="388940"/>
          </a:xfrm>
          <a:prstGeom prst="flowChartConnector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 smtClean="0"/>
          </a:p>
          <a:p>
            <a:pPr algn="ctr"/>
            <a:r>
              <a:rPr lang="ru-RU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</a:p>
          <a:p>
            <a:pPr algn="ctr"/>
            <a:endParaRPr lang="ru-RU" dirty="0"/>
          </a:p>
        </p:txBody>
      </p:sp>
      <p:sp>
        <p:nvSpPr>
          <p:cNvPr id="12" name="Блок-схема: знак завершения 11"/>
          <p:cNvSpPr/>
          <p:nvPr/>
        </p:nvSpPr>
        <p:spPr>
          <a:xfrm>
            <a:off x="716511" y="5715016"/>
            <a:ext cx="3571868" cy="500066"/>
          </a:xfrm>
          <a:prstGeom prst="flowChartTerminator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y-KG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Чыгаруучу</a:t>
            </a:r>
            <a:endParaRPr lang="ru-RU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Блок-схема: знак завершения 13"/>
          <p:cNvSpPr/>
          <p:nvPr/>
        </p:nvSpPr>
        <p:spPr>
          <a:xfrm>
            <a:off x="4857784" y="5715016"/>
            <a:ext cx="4071934" cy="500066"/>
          </a:xfrm>
          <a:prstGeom prst="flowChartTerminator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latin typeface="Arial"/>
                <a:cs typeface="Arial"/>
              </a:rPr>
              <a:t>Сактоочу</a:t>
            </a:r>
            <a:endParaRPr lang="ru-RU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sp>
        <p:nvSpPr>
          <p:cNvPr id="15" name="Блок-схема: узел 14"/>
          <p:cNvSpPr/>
          <p:nvPr/>
        </p:nvSpPr>
        <p:spPr>
          <a:xfrm>
            <a:off x="214282" y="5042201"/>
            <a:ext cx="470650" cy="38894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</a:t>
            </a:r>
            <a:endParaRPr lang="ru-RU" sz="2400" b="1" dirty="0"/>
          </a:p>
        </p:txBody>
      </p:sp>
      <p:sp>
        <p:nvSpPr>
          <p:cNvPr id="16" name="Блок-схема: узел 15"/>
          <p:cNvSpPr/>
          <p:nvPr/>
        </p:nvSpPr>
        <p:spPr>
          <a:xfrm>
            <a:off x="4373279" y="5072074"/>
            <a:ext cx="470650" cy="388940"/>
          </a:xfrm>
          <a:prstGeom prst="flowChartConnector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 smtClean="0"/>
          </a:p>
          <a:p>
            <a:pPr algn="ctr"/>
            <a:r>
              <a:rPr lang="ru-RU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</a:p>
          <a:p>
            <a:pPr algn="ctr"/>
            <a:endParaRPr lang="ru-RU" dirty="0"/>
          </a:p>
        </p:txBody>
      </p:sp>
      <p:sp>
        <p:nvSpPr>
          <p:cNvPr id="18" name="Блок-схема: знак завершения 17"/>
          <p:cNvSpPr/>
          <p:nvPr/>
        </p:nvSpPr>
        <p:spPr>
          <a:xfrm>
            <a:off x="702655" y="5000636"/>
            <a:ext cx="3585723" cy="500066"/>
          </a:xfrm>
          <a:prstGeom prst="flowChartTerminator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y-KG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Киргизүүчү</a:t>
            </a:r>
            <a:endParaRPr lang="ru-RU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Блок-схема: знак завершения 18"/>
          <p:cNvSpPr/>
          <p:nvPr/>
        </p:nvSpPr>
        <p:spPr>
          <a:xfrm>
            <a:off x="4857784" y="5000636"/>
            <a:ext cx="4071934" cy="500066"/>
          </a:xfrm>
          <a:prstGeom prst="flowChartTerminator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y-KG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latin typeface="Arial"/>
                <a:cs typeface="Arial"/>
              </a:rPr>
              <a:t>Иштетүүчү</a:t>
            </a:r>
            <a:endParaRPr lang="ru-RU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43504" y="1428736"/>
            <a:ext cx="3286148" cy="30469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y-KG" sz="4800" dirty="0" smtClean="0">
                <a:solidFill>
                  <a:srgbClr val="0303CD"/>
                </a:solidFill>
                <a:latin typeface="Arial" pitchFamily="34" charset="0"/>
                <a:cs typeface="Arial" pitchFamily="34" charset="0"/>
              </a:rPr>
              <a:t>Монитор кайсы түзүлүшкө кирет</a:t>
            </a:r>
            <a:r>
              <a:rPr lang="ky-KG" sz="4400" dirty="0" smtClean="0">
                <a:solidFill>
                  <a:srgbClr val="0303CD"/>
                </a:solidFill>
                <a:latin typeface="Arial" pitchFamily="34" charset="0"/>
                <a:cs typeface="Arial" pitchFamily="34" charset="0"/>
              </a:rPr>
              <a:t>?</a:t>
            </a:r>
            <a:endParaRPr lang="ru-RU" sz="4400" dirty="0">
              <a:solidFill>
                <a:srgbClr val="0303CD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9" name="Picture 3" descr="C:\pictures\картинки2\komputer\monitor\0_5ed95_7b9ba52d_X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1000108"/>
            <a:ext cx="3494990" cy="3571900"/>
          </a:xfrm>
          <a:prstGeom prst="rect">
            <a:avLst/>
          </a:prstGeom>
          <a:noFill/>
        </p:spPr>
      </p:pic>
      <p:pic>
        <p:nvPicPr>
          <p:cNvPr id="21" name="Picture 2" descr="C:\internet\iconsssait\icon\304_icons\PNG\Komp\K009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29586" y="260350"/>
            <a:ext cx="986497" cy="85723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7" name="Содержимое 16" descr="PPT4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700" y="-12700"/>
            <a:ext cx="6009524" cy="847619"/>
          </a:xfrm>
        </p:spPr>
      </p:pic>
      <p:pic>
        <p:nvPicPr>
          <p:cNvPr id="4" name="Picture 2" descr="E:\Касымбек\inf7rlass\Backup_of_Backup_of_к у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2" y="-24"/>
            <a:ext cx="9144032" cy="693102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286116" y="186396"/>
            <a:ext cx="2857520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2-суроо</a:t>
            </a:r>
            <a:endParaRPr lang="ru-RU" sz="54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Блок-схема: узел 7"/>
          <p:cNvSpPr/>
          <p:nvPr/>
        </p:nvSpPr>
        <p:spPr>
          <a:xfrm>
            <a:off x="511726" y="5756581"/>
            <a:ext cx="470650" cy="38894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2</a:t>
            </a:r>
            <a:endParaRPr lang="ru-RU" sz="2400" b="1" dirty="0"/>
          </a:p>
        </p:txBody>
      </p:sp>
      <p:sp>
        <p:nvSpPr>
          <p:cNvPr id="10" name="Блок-схема: узел 9"/>
          <p:cNvSpPr/>
          <p:nvPr/>
        </p:nvSpPr>
        <p:spPr>
          <a:xfrm>
            <a:off x="4601416" y="5786454"/>
            <a:ext cx="470650" cy="388940"/>
          </a:xfrm>
          <a:prstGeom prst="flowChartConnector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 smtClean="0"/>
          </a:p>
          <a:p>
            <a:pPr algn="ctr"/>
            <a:r>
              <a:rPr lang="ru-RU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</a:p>
          <a:p>
            <a:pPr algn="ctr"/>
            <a:endParaRPr lang="ru-RU" dirty="0"/>
          </a:p>
        </p:txBody>
      </p:sp>
      <p:sp>
        <p:nvSpPr>
          <p:cNvPr id="12" name="Блок-схема: знак завершения 11"/>
          <p:cNvSpPr/>
          <p:nvPr/>
        </p:nvSpPr>
        <p:spPr>
          <a:xfrm>
            <a:off x="1000100" y="5715016"/>
            <a:ext cx="3429024" cy="500066"/>
          </a:xfrm>
          <a:prstGeom prst="flowChartTerminator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y-KG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2)</a:t>
            </a:r>
            <a:endParaRPr lang="ru-RU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Блок-схема: знак завершения 13"/>
          <p:cNvSpPr/>
          <p:nvPr/>
        </p:nvSpPr>
        <p:spPr>
          <a:xfrm>
            <a:off x="5072066" y="5715016"/>
            <a:ext cx="3429024" cy="500066"/>
          </a:xfrm>
          <a:prstGeom prst="flowChartTerminator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latin typeface="Arial"/>
                <a:cs typeface="Arial"/>
              </a:rPr>
              <a:t>Бирөөсү </a:t>
            </a:r>
            <a:r>
              <a:rPr lang="ru-RU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latin typeface="Arial"/>
                <a:cs typeface="Arial"/>
              </a:rPr>
              <a:t>да </a:t>
            </a:r>
            <a:r>
              <a:rPr lang="ru-RU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latin typeface="Arial"/>
                <a:cs typeface="Arial"/>
              </a:rPr>
              <a:t>кирбейт</a:t>
            </a:r>
            <a:endParaRPr lang="ru-RU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sp>
        <p:nvSpPr>
          <p:cNvPr id="15" name="Блок-схема: узел 14"/>
          <p:cNvSpPr/>
          <p:nvPr/>
        </p:nvSpPr>
        <p:spPr>
          <a:xfrm>
            <a:off x="497871" y="5042201"/>
            <a:ext cx="470650" cy="38894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</a:t>
            </a:r>
            <a:endParaRPr lang="ru-RU" sz="2400" b="1" dirty="0"/>
          </a:p>
        </p:txBody>
      </p:sp>
      <p:sp>
        <p:nvSpPr>
          <p:cNvPr id="16" name="Блок-схема: узел 15"/>
          <p:cNvSpPr/>
          <p:nvPr/>
        </p:nvSpPr>
        <p:spPr>
          <a:xfrm>
            <a:off x="4587561" y="5072074"/>
            <a:ext cx="470650" cy="388940"/>
          </a:xfrm>
          <a:prstGeom prst="flowChartConnector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 smtClean="0"/>
          </a:p>
          <a:p>
            <a:pPr algn="ctr"/>
            <a:r>
              <a:rPr lang="ru-RU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</a:p>
          <a:p>
            <a:pPr algn="ctr"/>
            <a:endParaRPr lang="ru-RU" dirty="0"/>
          </a:p>
        </p:txBody>
      </p:sp>
      <p:sp>
        <p:nvSpPr>
          <p:cNvPr id="18" name="Блок-схема: знак завершения 17"/>
          <p:cNvSpPr/>
          <p:nvPr/>
        </p:nvSpPr>
        <p:spPr>
          <a:xfrm>
            <a:off x="986245" y="5000636"/>
            <a:ext cx="3429024" cy="500066"/>
          </a:xfrm>
          <a:prstGeom prst="flowChartTerminator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1)</a:t>
            </a:r>
            <a:endParaRPr lang="ru-RU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Блок-схема: знак завершения 18"/>
          <p:cNvSpPr/>
          <p:nvPr/>
        </p:nvSpPr>
        <p:spPr>
          <a:xfrm>
            <a:off x="5072066" y="5000636"/>
            <a:ext cx="3429024" cy="500066"/>
          </a:xfrm>
          <a:prstGeom prst="flowChartTerminator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y-KG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latin typeface="Arial"/>
                <a:cs typeface="Arial"/>
              </a:rPr>
              <a:t>3)</a:t>
            </a:r>
            <a:endParaRPr lang="ru-RU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0001" y="1142984"/>
            <a:ext cx="8643998" cy="1631216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y-KG" sz="3200" dirty="0" smtClean="0">
                <a:solidFill>
                  <a:srgbClr val="0303CD"/>
                </a:solidFill>
                <a:latin typeface="Arial" pitchFamily="34" charset="0"/>
                <a:cs typeface="Arial" pitchFamily="34" charset="0"/>
              </a:rPr>
              <a:t>Маалыматты чыгаруучу түзүлүштөргө төмөндөгүлөрдүн кайсынысы кирет?</a:t>
            </a:r>
          </a:p>
          <a:p>
            <a:pPr algn="ctr"/>
            <a:r>
              <a:rPr lang="ky-KG" sz="3200" i="1" dirty="0" smtClean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(Туура, толук жообун тап</a:t>
            </a:r>
            <a:r>
              <a:rPr lang="ky-KG" sz="3600" i="1" dirty="0" smtClean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  <a:endParaRPr lang="ru-RU" sz="3600" i="1" dirty="0">
              <a:solidFill>
                <a:schemeClr val="accent6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7224" y="2915663"/>
            <a:ext cx="7500990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y-KG" sz="3200" dirty="0" smtClean="0"/>
              <a:t>1) Клавиатура, монитор, </a:t>
            </a:r>
            <a:r>
              <a:rPr lang="ky-KG" sz="3200" dirty="0" err="1" smtClean="0"/>
              <a:t>эл.чычкан</a:t>
            </a:r>
            <a:endParaRPr lang="ru-RU" sz="3200" dirty="0"/>
          </a:p>
        </p:txBody>
      </p:sp>
      <p:sp>
        <p:nvSpPr>
          <p:cNvPr id="24" name="TextBox 23"/>
          <p:cNvSpPr txBox="1"/>
          <p:nvPr/>
        </p:nvSpPr>
        <p:spPr>
          <a:xfrm>
            <a:off x="857224" y="3558605"/>
            <a:ext cx="7500990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y-KG" sz="3200" dirty="0" smtClean="0"/>
              <a:t>2) Принтер, сканер, монитор</a:t>
            </a:r>
            <a:endParaRPr lang="ru-RU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857224" y="4201547"/>
            <a:ext cx="7500990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y-KG" sz="3200" dirty="0" smtClean="0">
                <a:latin typeface="Arial" pitchFamily="34" charset="0"/>
                <a:cs typeface="Arial" pitchFamily="34" charset="0"/>
              </a:rPr>
              <a:t>3) Принтер, монитор, үн колонкалары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7" name="Picture 2" descr="C:\internet\iconsssait\icon\304_icons\PNG\Komp\K00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9586" y="260350"/>
            <a:ext cx="986497" cy="85723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4" grpId="0" animBg="1"/>
      <p:bldP spid="15" grpId="0" animBg="1"/>
      <p:bldP spid="18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Открытая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6308</TotalTime>
  <Words>319</Words>
  <Application>Microsoft Office PowerPoint</Application>
  <PresentationFormat>Экран (4:3)</PresentationFormat>
  <Paragraphs>122</Paragraphs>
  <Slides>16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cp:lastModifiedBy>Мектеп 1</cp:lastModifiedBy>
  <cp:revision>3367</cp:revision>
  <dcterms:modified xsi:type="dcterms:W3CDTF">2021-11-02T09:22:33Z</dcterms:modified>
</cp:coreProperties>
</file>